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Lst>
  <p:sldSz cx="7772400" cy="10058400"/>
  <p:notesSz cx="6858000" cy="9144000"/>
  <p:embeddedFontLst>
    <p:embeddedFont>
      <p:font typeface="Canva Sans" panose="020B0604020202020204" charset="0"/>
      <p:regular r:id="rId3"/>
    </p:embeddedFont>
    <p:embeddedFont>
      <p:font typeface="Canva Sans Bold" panose="020B0604020202020204" charset="0"/>
      <p:regular r:id="rId4"/>
    </p:embeddedFont>
    <p:embeddedFont>
      <p:font typeface="Glacial Indifference Bold" panose="020B0604020202020204" charset="0"/>
      <p:regular r:id="rId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2" d="100"/>
          <a:sy n="72" d="100"/>
        </p:scale>
        <p:origin x="240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font" Target="fonts/font1.fntdata"/><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font" Target="fonts/font3.fntdata"/><Relationship Id="rId4" Type="http://schemas.openxmlformats.org/officeDocument/2006/relationships/font" Target="fonts/font2.fntdata"/><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1/13/2026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1/13/2026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1/13/2026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1/13/2026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1/13/2026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1/13/2026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hyperlink" Target="mailto:Lillian.Hinkson@modot.mo.gov" TargetMode="External"/><Relationship Id="rId7"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s://tinyurl.com/55ws2z83" TargetMode="External"/><Relationship Id="rId5" Type="http://schemas.openxmlformats.org/officeDocument/2006/relationships/image" Target="../media/image3.svg"/><Relationship Id="rId4" Type="http://schemas.openxmlformats.org/officeDocument/2006/relationships/image" Target="../media/image2.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23B0B"/>
        </a:solidFill>
        <a:effectLst/>
      </p:bgPr>
    </p:bg>
    <p:spTree>
      <p:nvGrpSpPr>
        <p:cNvPr id="1" name=""/>
        <p:cNvGrpSpPr/>
        <p:nvPr/>
      </p:nvGrpSpPr>
      <p:grpSpPr>
        <a:xfrm>
          <a:off x="0" y="0"/>
          <a:ext cx="0" cy="0"/>
          <a:chOff x="0" y="0"/>
          <a:chExt cx="0" cy="0"/>
        </a:xfrm>
      </p:grpSpPr>
      <p:grpSp>
        <p:nvGrpSpPr>
          <p:cNvPr id="2" name="Group 2">
            <a:extLst>
              <a:ext uri="{C183D7F6-B498-43B3-948B-1728B52AA6E4}">
                <adec:decorative xmlns:adec="http://schemas.microsoft.com/office/drawing/2017/decorative" val="1"/>
              </a:ext>
            </a:extLst>
          </p:cNvPr>
          <p:cNvGrpSpPr>
            <a:grpSpLocks noChangeAspect="1"/>
          </p:cNvGrpSpPr>
          <p:nvPr/>
        </p:nvGrpSpPr>
        <p:grpSpPr>
          <a:xfrm>
            <a:off x="2327023" y="-267851"/>
            <a:ext cx="5539935" cy="6232427"/>
            <a:chOff x="0" y="0"/>
            <a:chExt cx="5370413" cy="6041715"/>
          </a:xfrm>
        </p:grpSpPr>
        <p:sp>
          <p:nvSpPr>
            <p:cNvPr id="3" name="Freeform 3"/>
            <p:cNvSpPr/>
            <p:nvPr/>
          </p:nvSpPr>
          <p:spPr>
            <a:xfrm>
              <a:off x="0" y="0"/>
              <a:ext cx="5370413" cy="6041715"/>
            </a:xfrm>
            <a:custGeom>
              <a:avLst/>
              <a:gdLst/>
              <a:ahLst/>
              <a:cxnLst/>
              <a:rect l="l" t="t" r="r" b="b"/>
              <a:pathLst>
                <a:path w="5370413" h="6041715">
                  <a:moveTo>
                    <a:pt x="5370413" y="0"/>
                  </a:moveTo>
                  <a:lnTo>
                    <a:pt x="5370413" y="6041715"/>
                  </a:lnTo>
                  <a:cubicBezTo>
                    <a:pt x="3580275" y="4027810"/>
                    <a:pt x="1790138" y="2013905"/>
                    <a:pt x="0" y="0"/>
                  </a:cubicBezTo>
                  <a:lnTo>
                    <a:pt x="5370413" y="0"/>
                  </a:lnTo>
                  <a:close/>
                </a:path>
              </a:pathLst>
            </a:custGeom>
            <a:solidFill>
              <a:srgbClr val="FFFFFF"/>
            </a:solidFill>
          </p:spPr>
          <p:txBody>
            <a:bodyPr/>
            <a:lstStyle/>
            <a:p>
              <a:endParaRPr lang="en-US"/>
            </a:p>
          </p:txBody>
        </p:sp>
        <p:sp>
          <p:nvSpPr>
            <p:cNvPr id="4" name="Freeform 4" descr="Photo of child in car seat"/>
            <p:cNvSpPr/>
            <p:nvPr/>
          </p:nvSpPr>
          <p:spPr>
            <a:xfrm>
              <a:off x="0" y="0"/>
              <a:ext cx="5370413" cy="6041715"/>
            </a:xfrm>
            <a:custGeom>
              <a:avLst/>
              <a:gdLst/>
              <a:ahLst/>
              <a:cxnLst/>
              <a:rect l="l" t="t" r="r" b="b"/>
              <a:pathLst>
                <a:path w="5370413" h="6041715">
                  <a:moveTo>
                    <a:pt x="5370413" y="0"/>
                  </a:moveTo>
                  <a:lnTo>
                    <a:pt x="5370413" y="6041715"/>
                  </a:lnTo>
                  <a:cubicBezTo>
                    <a:pt x="3580275" y="4027810"/>
                    <a:pt x="1790138" y="2013905"/>
                    <a:pt x="0" y="0"/>
                  </a:cubicBezTo>
                  <a:lnTo>
                    <a:pt x="5370413" y="0"/>
                  </a:lnTo>
                  <a:close/>
                </a:path>
              </a:pathLst>
            </a:custGeom>
            <a:blipFill>
              <a:blip r:embed="rId2"/>
              <a:stretch>
                <a:fillRect l="-7758" r="-64116"/>
              </a:stretch>
            </a:blipFill>
          </p:spPr>
          <p:txBody>
            <a:bodyPr/>
            <a:lstStyle/>
            <a:p>
              <a:endParaRPr lang="en-US"/>
            </a:p>
          </p:txBody>
        </p:sp>
      </p:grpSp>
      <p:sp>
        <p:nvSpPr>
          <p:cNvPr id="5" name="TextBox 5"/>
          <p:cNvSpPr txBox="1"/>
          <p:nvPr/>
        </p:nvSpPr>
        <p:spPr>
          <a:xfrm>
            <a:off x="137881" y="1143000"/>
            <a:ext cx="3527056" cy="1232242"/>
          </a:xfrm>
          <a:prstGeom prst="rect">
            <a:avLst/>
          </a:prstGeom>
        </p:spPr>
        <p:txBody>
          <a:bodyPr lIns="0" tIns="0" rIns="0" bIns="0" rtlCol="0" anchor="t">
            <a:spAutoFit/>
          </a:bodyPr>
          <a:lstStyle/>
          <a:p>
            <a:pPr algn="l">
              <a:lnSpc>
                <a:spcPts val="3295"/>
              </a:lnSpc>
            </a:pPr>
            <a:r>
              <a:rPr lang="en-US" sz="2769" b="1" spc="30">
                <a:solidFill>
                  <a:srgbClr val="FFFFFF"/>
                </a:solidFill>
                <a:latin typeface="Glacial Indifference Bold"/>
                <a:ea typeface="Glacial Indifference Bold"/>
                <a:cs typeface="Glacial Indifference Bold"/>
                <a:sym typeface="Glacial Indifference Bold"/>
              </a:rPr>
              <a:t>CHILD PASSENGER</a:t>
            </a:r>
          </a:p>
          <a:p>
            <a:pPr algn="l">
              <a:lnSpc>
                <a:spcPts val="3295"/>
              </a:lnSpc>
            </a:pPr>
            <a:r>
              <a:rPr lang="en-US" sz="2769" b="1" spc="30">
                <a:solidFill>
                  <a:srgbClr val="FFFFFF"/>
                </a:solidFill>
                <a:latin typeface="Glacial Indifference Bold"/>
                <a:ea typeface="Glacial Indifference Bold"/>
                <a:cs typeface="Glacial Indifference Bold"/>
                <a:sym typeface="Glacial Indifference Bold"/>
              </a:rPr>
              <a:t>SAFETY TECHNICIAN</a:t>
            </a:r>
          </a:p>
          <a:p>
            <a:pPr algn="l">
              <a:lnSpc>
                <a:spcPts val="3295"/>
              </a:lnSpc>
            </a:pPr>
            <a:r>
              <a:rPr lang="en-US" sz="2769" b="1" spc="30">
                <a:solidFill>
                  <a:srgbClr val="FFFFFF"/>
                </a:solidFill>
                <a:latin typeface="Glacial Indifference Bold"/>
                <a:ea typeface="Glacial Indifference Bold"/>
                <a:cs typeface="Glacial Indifference Bold"/>
                <a:sym typeface="Glacial Indifference Bold"/>
              </a:rPr>
              <a:t>COURSES</a:t>
            </a:r>
          </a:p>
        </p:txBody>
      </p:sp>
      <p:sp>
        <p:nvSpPr>
          <p:cNvPr id="6" name="TextBox 6"/>
          <p:cNvSpPr txBox="1"/>
          <p:nvPr/>
        </p:nvSpPr>
        <p:spPr>
          <a:xfrm>
            <a:off x="137881" y="3304902"/>
            <a:ext cx="5459181" cy="2724150"/>
          </a:xfrm>
          <a:prstGeom prst="rect">
            <a:avLst/>
          </a:prstGeom>
        </p:spPr>
        <p:txBody>
          <a:bodyPr lIns="0" tIns="0" rIns="0" bIns="0" rtlCol="0" anchor="t">
            <a:spAutoFit/>
          </a:bodyPr>
          <a:lstStyle/>
          <a:p>
            <a:pPr algn="l">
              <a:lnSpc>
                <a:spcPts val="1657"/>
              </a:lnSpc>
            </a:pPr>
            <a:r>
              <a:rPr lang="en-US" sz="1381" spc="-55" dirty="0">
                <a:solidFill>
                  <a:srgbClr val="FFFFFF"/>
                </a:solidFill>
                <a:latin typeface="Canva Sans"/>
                <a:ea typeface="Canva Sans"/>
                <a:cs typeface="Canva Sans"/>
                <a:sym typeface="Canva Sans"/>
              </a:rPr>
              <a:t>Registrants must be present the entire class and check up event. </a:t>
            </a:r>
          </a:p>
          <a:p>
            <a:pPr algn="l">
              <a:lnSpc>
                <a:spcPts val="1657"/>
              </a:lnSpc>
            </a:pPr>
            <a:r>
              <a:rPr lang="en-US" sz="1381" spc="-55" dirty="0">
                <a:solidFill>
                  <a:srgbClr val="FFFFFF"/>
                </a:solidFill>
                <a:latin typeface="Canva Sans"/>
                <a:ea typeface="Canva Sans"/>
                <a:cs typeface="Canva Sans"/>
                <a:sym typeface="Canva Sans"/>
              </a:rPr>
              <a:t>Must also pass hands-on and written examinations. Attendance </a:t>
            </a:r>
          </a:p>
          <a:p>
            <a:pPr algn="l">
              <a:lnSpc>
                <a:spcPts val="1657"/>
              </a:lnSpc>
            </a:pPr>
            <a:r>
              <a:rPr lang="en-US" sz="1381" spc="-55" dirty="0">
                <a:solidFill>
                  <a:srgbClr val="FFFFFF"/>
                </a:solidFill>
                <a:latin typeface="Canva Sans"/>
                <a:ea typeface="Canva Sans"/>
                <a:cs typeface="Canva Sans"/>
                <a:sym typeface="Canva Sans"/>
              </a:rPr>
              <a:t>does not guarantee a registrant will pass the class. 24 hours of </a:t>
            </a:r>
          </a:p>
          <a:p>
            <a:pPr algn="l">
              <a:lnSpc>
                <a:spcPts val="1657"/>
              </a:lnSpc>
            </a:pPr>
            <a:r>
              <a:rPr lang="en-US" sz="1381" spc="-55" dirty="0">
                <a:solidFill>
                  <a:srgbClr val="FFFFFF"/>
                </a:solidFill>
                <a:latin typeface="Canva Sans"/>
                <a:ea typeface="Canva Sans"/>
                <a:cs typeface="Canva Sans"/>
                <a:sym typeface="Canva Sans"/>
              </a:rPr>
              <a:t>MO POST Credits offered for this class. Registration is limited, </a:t>
            </a:r>
          </a:p>
          <a:p>
            <a:pPr algn="l">
              <a:lnSpc>
                <a:spcPts val="1657"/>
              </a:lnSpc>
            </a:pPr>
            <a:r>
              <a:rPr lang="en-US" sz="1381" spc="-55" dirty="0">
                <a:solidFill>
                  <a:srgbClr val="FFFFFF"/>
                </a:solidFill>
                <a:latin typeface="Canva Sans"/>
                <a:ea typeface="Canva Sans"/>
                <a:cs typeface="Canva Sans"/>
                <a:sym typeface="Canva Sans"/>
              </a:rPr>
              <a:t>so act quickly!</a:t>
            </a:r>
          </a:p>
          <a:p>
            <a:pPr algn="just">
              <a:lnSpc>
                <a:spcPts val="1657"/>
              </a:lnSpc>
            </a:pPr>
            <a:endParaRPr lang="en-US" sz="1381" spc="-55" dirty="0">
              <a:solidFill>
                <a:srgbClr val="FFFFFF"/>
              </a:solidFill>
              <a:latin typeface="Canva Sans"/>
              <a:ea typeface="Canva Sans"/>
              <a:cs typeface="Canva Sans"/>
              <a:sym typeface="Canva Sans"/>
            </a:endParaRPr>
          </a:p>
          <a:p>
            <a:pPr algn="l">
              <a:lnSpc>
                <a:spcPts val="1657"/>
              </a:lnSpc>
            </a:pPr>
            <a:r>
              <a:rPr lang="en-US" sz="1381" spc="-55" dirty="0">
                <a:solidFill>
                  <a:srgbClr val="FFFFFF"/>
                </a:solidFill>
                <a:latin typeface="Canva Sans"/>
                <a:ea typeface="Canva Sans"/>
                <a:cs typeface="Canva Sans"/>
                <a:sym typeface="Canva Sans"/>
              </a:rPr>
              <a:t>Registration fee is $95 per person. Funding may be available through the MoDOT Highway Safety and Traffic Office for potential registration reimbursement. Proof of payment and proof of Technician status (completion of course) will need to be submitted once course is completed. Prior to course, contact Lillian Hinkson at MoDOT for more information, </a:t>
            </a:r>
            <a:r>
              <a:rPr lang="en-US" sz="1381" u="sng" spc="-55" dirty="0">
                <a:solidFill>
                  <a:srgbClr val="FFFFFF"/>
                </a:solidFill>
                <a:latin typeface="Canva Sans"/>
                <a:ea typeface="Canva Sans"/>
                <a:cs typeface="Canva Sans"/>
                <a:sym typeface="Canva Sans"/>
                <a:hlinkClick r:id="rId3" tooltip="mailto:Lillian.Hinkson@modot.mo.gov"/>
              </a:rPr>
              <a:t>Lillian.Hinkson@modot.mo.gov</a:t>
            </a:r>
            <a:r>
              <a:rPr lang="en-US" sz="1381" spc="-55" dirty="0">
                <a:solidFill>
                  <a:srgbClr val="FFFFFF"/>
                </a:solidFill>
                <a:latin typeface="Canva Sans"/>
                <a:ea typeface="Canva Sans"/>
                <a:cs typeface="Canva Sans"/>
                <a:sym typeface="Canva Sans"/>
              </a:rPr>
              <a:t>.</a:t>
            </a:r>
          </a:p>
          <a:p>
            <a:pPr algn="just">
              <a:lnSpc>
                <a:spcPts val="1657"/>
              </a:lnSpc>
            </a:pPr>
            <a:endParaRPr lang="en-US" sz="1381" spc="-55" dirty="0">
              <a:solidFill>
                <a:srgbClr val="FFFFFF"/>
              </a:solidFill>
              <a:latin typeface="Canva Sans"/>
              <a:ea typeface="Canva Sans"/>
              <a:cs typeface="Canva Sans"/>
              <a:sym typeface="Canva Sans"/>
            </a:endParaRPr>
          </a:p>
        </p:txBody>
      </p:sp>
      <p:grpSp>
        <p:nvGrpSpPr>
          <p:cNvPr id="7" name="Group 7" descr="Registration"/>
          <p:cNvGrpSpPr/>
          <p:nvPr/>
        </p:nvGrpSpPr>
        <p:grpSpPr>
          <a:xfrm>
            <a:off x="782295" y="9097036"/>
            <a:ext cx="1765377" cy="363626"/>
            <a:chOff x="0" y="0"/>
            <a:chExt cx="672524" cy="138524"/>
          </a:xfrm>
        </p:grpSpPr>
        <p:sp>
          <p:nvSpPr>
            <p:cNvPr id="8" name="Freeform 8">
              <a:extLst>
                <a:ext uri="{C183D7F6-B498-43B3-948B-1728B52AA6E4}">
                  <adec:decorative xmlns:adec="http://schemas.microsoft.com/office/drawing/2017/decorative" val="1"/>
                </a:ext>
              </a:extLst>
            </p:cNvPr>
            <p:cNvSpPr/>
            <p:nvPr/>
          </p:nvSpPr>
          <p:spPr>
            <a:xfrm>
              <a:off x="0" y="0"/>
              <a:ext cx="672524" cy="138524"/>
            </a:xfrm>
            <a:custGeom>
              <a:avLst/>
              <a:gdLst/>
              <a:ahLst/>
              <a:cxnLst/>
              <a:rect l="l" t="t" r="r" b="b"/>
              <a:pathLst>
                <a:path w="672524" h="138524">
                  <a:moveTo>
                    <a:pt x="0" y="0"/>
                  </a:moveTo>
                  <a:lnTo>
                    <a:pt x="672524" y="0"/>
                  </a:lnTo>
                  <a:lnTo>
                    <a:pt x="672524" y="138524"/>
                  </a:lnTo>
                  <a:lnTo>
                    <a:pt x="0" y="138524"/>
                  </a:lnTo>
                  <a:close/>
                </a:path>
              </a:pathLst>
            </a:custGeom>
            <a:solidFill>
              <a:srgbClr val="FFFFFF"/>
            </a:solidFill>
          </p:spPr>
          <p:txBody>
            <a:bodyPr/>
            <a:lstStyle/>
            <a:p>
              <a:endParaRPr lang="en-US"/>
            </a:p>
          </p:txBody>
        </p:sp>
        <p:sp>
          <p:nvSpPr>
            <p:cNvPr id="9" name="TextBox 9"/>
            <p:cNvSpPr txBox="1"/>
            <p:nvPr/>
          </p:nvSpPr>
          <p:spPr>
            <a:xfrm>
              <a:off x="0" y="-28575"/>
              <a:ext cx="672524" cy="167099"/>
            </a:xfrm>
            <a:prstGeom prst="rect">
              <a:avLst/>
            </a:prstGeom>
          </p:spPr>
          <p:txBody>
            <a:bodyPr lIns="47790" tIns="47790" rIns="47790" bIns="47790" rtlCol="0" anchor="ctr"/>
            <a:lstStyle/>
            <a:p>
              <a:pPr algn="ctr">
                <a:lnSpc>
                  <a:spcPts val="1843"/>
                </a:lnSpc>
              </a:pPr>
              <a:endParaRPr/>
            </a:p>
          </p:txBody>
        </p:sp>
      </p:grpSp>
      <p:sp>
        <p:nvSpPr>
          <p:cNvPr id="10" name="TextBox 10"/>
          <p:cNvSpPr txBox="1"/>
          <p:nvPr/>
        </p:nvSpPr>
        <p:spPr>
          <a:xfrm>
            <a:off x="798537" y="9155322"/>
            <a:ext cx="1765377" cy="257175"/>
          </a:xfrm>
          <a:prstGeom prst="rect">
            <a:avLst/>
          </a:prstGeom>
        </p:spPr>
        <p:txBody>
          <a:bodyPr lIns="0" tIns="0" rIns="0" bIns="0" rtlCol="0" anchor="t">
            <a:spAutoFit/>
          </a:bodyPr>
          <a:lstStyle/>
          <a:p>
            <a:pPr algn="ctr">
              <a:lnSpc>
                <a:spcPts val="2046"/>
              </a:lnSpc>
            </a:pPr>
            <a:r>
              <a:rPr lang="en-US" sz="1705" b="1" spc="-68">
                <a:solidFill>
                  <a:srgbClr val="023B0B"/>
                </a:solidFill>
                <a:latin typeface="Canva Sans Bold"/>
                <a:ea typeface="Canva Sans Bold"/>
                <a:cs typeface="Canva Sans Bold"/>
                <a:sym typeface="Canva Sans Bold"/>
              </a:rPr>
              <a:t>REGISTRATION</a:t>
            </a:r>
          </a:p>
        </p:txBody>
      </p:sp>
      <p:sp>
        <p:nvSpPr>
          <p:cNvPr id="11" name="Freeform 11">
            <a:extLst>
              <a:ext uri="{C183D7F6-B498-43B3-948B-1728B52AA6E4}">
                <adec:decorative xmlns:adec="http://schemas.microsoft.com/office/drawing/2017/decorative" val="1"/>
              </a:ext>
            </a:extLst>
          </p:cNvPr>
          <p:cNvSpPr/>
          <p:nvPr/>
        </p:nvSpPr>
        <p:spPr>
          <a:xfrm>
            <a:off x="2867472" y="9166842"/>
            <a:ext cx="234135" cy="234135"/>
          </a:xfrm>
          <a:custGeom>
            <a:avLst/>
            <a:gdLst/>
            <a:ahLst/>
            <a:cxnLst/>
            <a:rect l="l" t="t" r="r" b="b"/>
            <a:pathLst>
              <a:path w="234135" h="234135">
                <a:moveTo>
                  <a:pt x="0" y="0"/>
                </a:moveTo>
                <a:lnTo>
                  <a:pt x="234135" y="0"/>
                </a:lnTo>
                <a:lnTo>
                  <a:pt x="234135" y="234135"/>
                </a:lnTo>
                <a:lnTo>
                  <a:pt x="0" y="234135"/>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2" name="TextBox 12"/>
          <p:cNvSpPr txBox="1"/>
          <p:nvPr/>
        </p:nvSpPr>
        <p:spPr>
          <a:xfrm>
            <a:off x="3128489" y="9204958"/>
            <a:ext cx="2488276" cy="178717"/>
          </a:xfrm>
          <a:prstGeom prst="rect">
            <a:avLst/>
          </a:prstGeom>
        </p:spPr>
        <p:txBody>
          <a:bodyPr lIns="0" tIns="0" rIns="0" bIns="0" rtlCol="0" anchor="t">
            <a:spAutoFit/>
          </a:bodyPr>
          <a:lstStyle/>
          <a:p>
            <a:pPr algn="l">
              <a:lnSpc>
                <a:spcPts val="1411"/>
              </a:lnSpc>
            </a:pPr>
            <a:r>
              <a:rPr lang="en-US" sz="1411" u="sng" spc="-56">
                <a:solidFill>
                  <a:srgbClr val="FFFFFF"/>
                </a:solidFill>
                <a:latin typeface="Canva Sans"/>
                <a:ea typeface="Canva Sans"/>
                <a:cs typeface="Canva Sans"/>
                <a:sym typeface="Canva Sans"/>
                <a:hlinkClick r:id="rId6" tooltip="https://tinyurl.com/55ws2z83"/>
              </a:rPr>
              <a:t>https://tinyurl.com/55ws2z83</a:t>
            </a:r>
          </a:p>
        </p:txBody>
      </p:sp>
      <p:sp>
        <p:nvSpPr>
          <p:cNvPr id="13" name="Freeform 13">
            <a:extLst>
              <a:ext uri="{C183D7F6-B498-43B3-948B-1728B52AA6E4}">
                <adec:decorative xmlns:adec="http://schemas.microsoft.com/office/drawing/2017/decorative" val="1"/>
              </a:ext>
            </a:extLst>
          </p:cNvPr>
          <p:cNvSpPr/>
          <p:nvPr/>
        </p:nvSpPr>
        <p:spPr>
          <a:xfrm rot="-5400000">
            <a:off x="5211114" y="6647132"/>
            <a:ext cx="608020" cy="175853"/>
          </a:xfrm>
          <a:custGeom>
            <a:avLst/>
            <a:gdLst/>
            <a:ahLst/>
            <a:cxnLst/>
            <a:rect l="l" t="t" r="r" b="b"/>
            <a:pathLst>
              <a:path w="608020" h="175853">
                <a:moveTo>
                  <a:pt x="0" y="0"/>
                </a:moveTo>
                <a:lnTo>
                  <a:pt x="608020" y="0"/>
                </a:lnTo>
                <a:lnTo>
                  <a:pt x="608020" y="175853"/>
                </a:lnTo>
                <a:lnTo>
                  <a:pt x="0" y="175853"/>
                </a:lnTo>
                <a:lnTo>
                  <a:pt x="0" y="0"/>
                </a:lnTo>
                <a:close/>
              </a:path>
            </a:pathLst>
          </a:custGeom>
          <a:blipFill>
            <a:blip r:embed="rId7">
              <a:extLst>
                <a:ext uri="{96DAC541-7B7A-43D3-8B79-37D633B846F1}">
                  <asvg:svgBlip xmlns:asvg="http://schemas.microsoft.com/office/drawing/2016/SVG/main" r:embed="rId8"/>
                </a:ext>
              </a:extLst>
            </a:blip>
            <a:stretch>
              <a:fillRect r="-15688"/>
            </a:stretch>
          </a:blipFill>
        </p:spPr>
        <p:txBody>
          <a:bodyPr/>
          <a:lstStyle/>
          <a:p>
            <a:endParaRPr lang="en-US"/>
          </a:p>
        </p:txBody>
      </p:sp>
      <p:grpSp>
        <p:nvGrpSpPr>
          <p:cNvPr id="14" name="Group 14">
            <a:extLst>
              <a:ext uri="{C183D7F6-B498-43B3-948B-1728B52AA6E4}">
                <adec:decorative xmlns:adec="http://schemas.microsoft.com/office/drawing/2017/decorative" val="1"/>
              </a:ext>
            </a:extLst>
          </p:cNvPr>
          <p:cNvGrpSpPr/>
          <p:nvPr/>
        </p:nvGrpSpPr>
        <p:grpSpPr>
          <a:xfrm>
            <a:off x="5505756" y="6253333"/>
            <a:ext cx="1631733" cy="2338890"/>
            <a:chOff x="0" y="0"/>
            <a:chExt cx="621613" cy="891006"/>
          </a:xfrm>
        </p:grpSpPr>
        <p:sp>
          <p:nvSpPr>
            <p:cNvPr id="15" name="Freeform 15">
              <a:extLst>
                <a:ext uri="{C183D7F6-B498-43B3-948B-1728B52AA6E4}">
                  <adec:decorative xmlns:adec="http://schemas.microsoft.com/office/drawing/2017/decorative" val="1"/>
                </a:ext>
              </a:extLst>
            </p:cNvPr>
            <p:cNvSpPr/>
            <p:nvPr/>
          </p:nvSpPr>
          <p:spPr>
            <a:xfrm>
              <a:off x="0" y="0"/>
              <a:ext cx="621612" cy="891006"/>
            </a:xfrm>
            <a:custGeom>
              <a:avLst/>
              <a:gdLst/>
              <a:ahLst/>
              <a:cxnLst/>
              <a:rect l="l" t="t" r="r" b="b"/>
              <a:pathLst>
                <a:path w="621612" h="891006">
                  <a:moveTo>
                    <a:pt x="0" y="0"/>
                  </a:moveTo>
                  <a:lnTo>
                    <a:pt x="621612" y="0"/>
                  </a:lnTo>
                  <a:lnTo>
                    <a:pt x="621612" y="891006"/>
                  </a:lnTo>
                  <a:lnTo>
                    <a:pt x="0" y="891006"/>
                  </a:lnTo>
                  <a:close/>
                </a:path>
              </a:pathLst>
            </a:custGeom>
            <a:solidFill>
              <a:srgbClr val="FFFFFF"/>
            </a:solidFill>
          </p:spPr>
          <p:txBody>
            <a:bodyPr/>
            <a:lstStyle/>
            <a:p>
              <a:endParaRPr lang="en-US"/>
            </a:p>
          </p:txBody>
        </p:sp>
        <p:sp>
          <p:nvSpPr>
            <p:cNvPr id="16" name="TextBox 16"/>
            <p:cNvSpPr txBox="1"/>
            <p:nvPr/>
          </p:nvSpPr>
          <p:spPr>
            <a:xfrm>
              <a:off x="0" y="-28575"/>
              <a:ext cx="621613" cy="919581"/>
            </a:xfrm>
            <a:prstGeom prst="rect">
              <a:avLst/>
            </a:prstGeom>
          </p:spPr>
          <p:txBody>
            <a:bodyPr lIns="47790" tIns="47790" rIns="47790" bIns="47790" rtlCol="0" anchor="ctr"/>
            <a:lstStyle/>
            <a:p>
              <a:pPr algn="ctr">
                <a:lnSpc>
                  <a:spcPts val="1843"/>
                </a:lnSpc>
              </a:pPr>
              <a:endParaRPr/>
            </a:p>
          </p:txBody>
        </p:sp>
      </p:grpSp>
      <p:grpSp>
        <p:nvGrpSpPr>
          <p:cNvPr id="17" name="Group 17">
            <a:extLst>
              <a:ext uri="{C183D7F6-B498-43B3-948B-1728B52AA6E4}">
                <adec:decorative xmlns:adec="http://schemas.microsoft.com/office/drawing/2017/decorative" val="1"/>
              </a:ext>
            </a:extLst>
          </p:cNvPr>
          <p:cNvGrpSpPr/>
          <p:nvPr/>
        </p:nvGrpSpPr>
        <p:grpSpPr>
          <a:xfrm>
            <a:off x="5427198" y="6511425"/>
            <a:ext cx="1575430" cy="351876"/>
            <a:chOff x="0" y="0"/>
            <a:chExt cx="600164" cy="134048"/>
          </a:xfrm>
        </p:grpSpPr>
        <p:sp>
          <p:nvSpPr>
            <p:cNvPr id="18" name="Freeform 18">
              <a:extLst>
                <a:ext uri="{C183D7F6-B498-43B3-948B-1728B52AA6E4}">
                  <adec:decorative xmlns:adec="http://schemas.microsoft.com/office/drawing/2017/decorative" val="1"/>
                </a:ext>
              </a:extLst>
            </p:cNvPr>
            <p:cNvSpPr/>
            <p:nvPr/>
          </p:nvSpPr>
          <p:spPr>
            <a:xfrm>
              <a:off x="0" y="0"/>
              <a:ext cx="600164" cy="134048"/>
            </a:xfrm>
            <a:custGeom>
              <a:avLst/>
              <a:gdLst/>
              <a:ahLst/>
              <a:cxnLst/>
              <a:rect l="l" t="t" r="r" b="b"/>
              <a:pathLst>
                <a:path w="600164" h="134048">
                  <a:moveTo>
                    <a:pt x="0" y="0"/>
                  </a:moveTo>
                  <a:lnTo>
                    <a:pt x="600164" y="0"/>
                  </a:lnTo>
                  <a:lnTo>
                    <a:pt x="600164" y="134048"/>
                  </a:lnTo>
                  <a:lnTo>
                    <a:pt x="0" y="134048"/>
                  </a:lnTo>
                  <a:close/>
                </a:path>
              </a:pathLst>
            </a:custGeom>
            <a:solidFill>
              <a:srgbClr val="FFDE00"/>
            </a:solidFill>
          </p:spPr>
          <p:txBody>
            <a:bodyPr/>
            <a:lstStyle/>
            <a:p>
              <a:endParaRPr lang="en-US"/>
            </a:p>
          </p:txBody>
        </p:sp>
        <p:sp>
          <p:nvSpPr>
            <p:cNvPr id="19" name="TextBox 19"/>
            <p:cNvSpPr txBox="1"/>
            <p:nvPr/>
          </p:nvSpPr>
          <p:spPr>
            <a:xfrm>
              <a:off x="0" y="-28575"/>
              <a:ext cx="600164" cy="162623"/>
            </a:xfrm>
            <a:prstGeom prst="rect">
              <a:avLst/>
            </a:prstGeom>
          </p:spPr>
          <p:txBody>
            <a:bodyPr lIns="47790" tIns="47790" rIns="47790" bIns="47790" rtlCol="0" anchor="ctr"/>
            <a:lstStyle/>
            <a:p>
              <a:pPr algn="ctr">
                <a:lnSpc>
                  <a:spcPts val="1843"/>
                </a:lnSpc>
              </a:pPr>
              <a:endParaRPr/>
            </a:p>
          </p:txBody>
        </p:sp>
      </p:grpSp>
      <p:sp>
        <p:nvSpPr>
          <p:cNvPr id="20" name="Freeform 20">
            <a:extLst>
              <a:ext uri="{C183D7F6-B498-43B3-948B-1728B52AA6E4}">
                <adec:decorative xmlns:adec="http://schemas.microsoft.com/office/drawing/2017/decorative" val="1"/>
              </a:ext>
            </a:extLst>
          </p:cNvPr>
          <p:cNvSpPr/>
          <p:nvPr/>
        </p:nvSpPr>
        <p:spPr>
          <a:xfrm rot="-5400000">
            <a:off x="514735" y="6639183"/>
            <a:ext cx="608020" cy="175853"/>
          </a:xfrm>
          <a:custGeom>
            <a:avLst/>
            <a:gdLst/>
            <a:ahLst/>
            <a:cxnLst/>
            <a:rect l="l" t="t" r="r" b="b"/>
            <a:pathLst>
              <a:path w="608020" h="175853">
                <a:moveTo>
                  <a:pt x="0" y="0"/>
                </a:moveTo>
                <a:lnTo>
                  <a:pt x="608020" y="0"/>
                </a:lnTo>
                <a:lnTo>
                  <a:pt x="608020" y="175853"/>
                </a:lnTo>
                <a:lnTo>
                  <a:pt x="0" y="175853"/>
                </a:lnTo>
                <a:lnTo>
                  <a:pt x="0" y="0"/>
                </a:lnTo>
                <a:close/>
              </a:path>
            </a:pathLst>
          </a:custGeom>
          <a:blipFill>
            <a:blip r:embed="rId7">
              <a:extLst>
                <a:ext uri="{96DAC541-7B7A-43D3-8B79-37D633B846F1}">
                  <asvg:svgBlip xmlns:asvg="http://schemas.microsoft.com/office/drawing/2016/SVG/main" r:embed="rId8"/>
                </a:ext>
              </a:extLst>
            </a:blip>
            <a:stretch>
              <a:fillRect r="-15688"/>
            </a:stretch>
          </a:blipFill>
        </p:spPr>
        <p:txBody>
          <a:bodyPr/>
          <a:lstStyle/>
          <a:p>
            <a:endParaRPr lang="en-US"/>
          </a:p>
        </p:txBody>
      </p:sp>
      <p:sp>
        <p:nvSpPr>
          <p:cNvPr id="21" name="Freeform 21">
            <a:extLst>
              <a:ext uri="{C183D7F6-B498-43B3-948B-1728B52AA6E4}">
                <adec:decorative xmlns:adec="http://schemas.microsoft.com/office/drawing/2017/decorative" val="1"/>
              </a:ext>
            </a:extLst>
          </p:cNvPr>
          <p:cNvSpPr/>
          <p:nvPr/>
        </p:nvSpPr>
        <p:spPr>
          <a:xfrm rot="-5400000">
            <a:off x="366189" y="6647132"/>
            <a:ext cx="608020" cy="175853"/>
          </a:xfrm>
          <a:custGeom>
            <a:avLst/>
            <a:gdLst/>
            <a:ahLst/>
            <a:cxnLst/>
            <a:rect l="l" t="t" r="r" b="b"/>
            <a:pathLst>
              <a:path w="608020" h="175853">
                <a:moveTo>
                  <a:pt x="0" y="0"/>
                </a:moveTo>
                <a:lnTo>
                  <a:pt x="608020" y="0"/>
                </a:lnTo>
                <a:lnTo>
                  <a:pt x="608020" y="175853"/>
                </a:lnTo>
                <a:lnTo>
                  <a:pt x="0" y="175853"/>
                </a:lnTo>
                <a:lnTo>
                  <a:pt x="0" y="0"/>
                </a:lnTo>
                <a:close/>
              </a:path>
            </a:pathLst>
          </a:custGeom>
          <a:blipFill>
            <a:blip r:embed="rId7">
              <a:extLst>
                <a:ext uri="{96DAC541-7B7A-43D3-8B79-37D633B846F1}">
                  <asvg:svgBlip xmlns:asvg="http://schemas.microsoft.com/office/drawing/2016/SVG/main" r:embed="rId8"/>
                </a:ext>
              </a:extLst>
            </a:blip>
            <a:stretch>
              <a:fillRect r="-15688"/>
            </a:stretch>
          </a:blipFill>
        </p:spPr>
        <p:txBody>
          <a:bodyPr/>
          <a:lstStyle/>
          <a:p>
            <a:endParaRPr lang="en-US"/>
          </a:p>
        </p:txBody>
      </p:sp>
      <p:grpSp>
        <p:nvGrpSpPr>
          <p:cNvPr id="22" name="Group 22">
            <a:extLst>
              <a:ext uri="{C183D7F6-B498-43B3-948B-1728B52AA6E4}">
                <adec:decorative xmlns:adec="http://schemas.microsoft.com/office/drawing/2017/decorative" val="1"/>
              </a:ext>
            </a:extLst>
          </p:cNvPr>
          <p:cNvGrpSpPr/>
          <p:nvPr/>
        </p:nvGrpSpPr>
        <p:grpSpPr>
          <a:xfrm>
            <a:off x="660831" y="6253333"/>
            <a:ext cx="1606103" cy="2338890"/>
            <a:chOff x="0" y="0"/>
            <a:chExt cx="611849" cy="891006"/>
          </a:xfrm>
        </p:grpSpPr>
        <p:sp>
          <p:nvSpPr>
            <p:cNvPr id="23" name="Freeform 23">
              <a:extLst>
                <a:ext uri="{C183D7F6-B498-43B3-948B-1728B52AA6E4}">
                  <adec:decorative xmlns:adec="http://schemas.microsoft.com/office/drawing/2017/decorative" val="1"/>
                </a:ext>
              </a:extLst>
            </p:cNvPr>
            <p:cNvSpPr/>
            <p:nvPr/>
          </p:nvSpPr>
          <p:spPr>
            <a:xfrm>
              <a:off x="0" y="0"/>
              <a:ext cx="611849" cy="891006"/>
            </a:xfrm>
            <a:custGeom>
              <a:avLst/>
              <a:gdLst/>
              <a:ahLst/>
              <a:cxnLst/>
              <a:rect l="l" t="t" r="r" b="b"/>
              <a:pathLst>
                <a:path w="611849" h="891006">
                  <a:moveTo>
                    <a:pt x="0" y="0"/>
                  </a:moveTo>
                  <a:lnTo>
                    <a:pt x="611849" y="0"/>
                  </a:lnTo>
                  <a:lnTo>
                    <a:pt x="611849" y="891006"/>
                  </a:lnTo>
                  <a:lnTo>
                    <a:pt x="0" y="891006"/>
                  </a:lnTo>
                  <a:close/>
                </a:path>
              </a:pathLst>
            </a:custGeom>
            <a:solidFill>
              <a:srgbClr val="FFFFFF"/>
            </a:solidFill>
          </p:spPr>
          <p:txBody>
            <a:bodyPr/>
            <a:lstStyle/>
            <a:p>
              <a:endParaRPr lang="en-US"/>
            </a:p>
          </p:txBody>
        </p:sp>
        <p:sp>
          <p:nvSpPr>
            <p:cNvPr id="24" name="TextBox 24"/>
            <p:cNvSpPr txBox="1"/>
            <p:nvPr/>
          </p:nvSpPr>
          <p:spPr>
            <a:xfrm>
              <a:off x="0" y="-28575"/>
              <a:ext cx="611849" cy="919581"/>
            </a:xfrm>
            <a:prstGeom prst="rect">
              <a:avLst/>
            </a:prstGeom>
          </p:spPr>
          <p:txBody>
            <a:bodyPr lIns="47790" tIns="47790" rIns="47790" bIns="47790" rtlCol="0" anchor="ctr"/>
            <a:lstStyle/>
            <a:p>
              <a:pPr algn="ctr">
                <a:lnSpc>
                  <a:spcPts val="1843"/>
                </a:lnSpc>
              </a:pPr>
              <a:endParaRPr/>
            </a:p>
          </p:txBody>
        </p:sp>
      </p:grpSp>
      <p:grpSp>
        <p:nvGrpSpPr>
          <p:cNvPr id="25" name="Group 25">
            <a:extLst>
              <a:ext uri="{C183D7F6-B498-43B3-948B-1728B52AA6E4}">
                <adec:decorative xmlns:adec="http://schemas.microsoft.com/office/drawing/2017/decorative" val="1"/>
              </a:ext>
            </a:extLst>
          </p:cNvPr>
          <p:cNvGrpSpPr/>
          <p:nvPr/>
        </p:nvGrpSpPr>
        <p:grpSpPr>
          <a:xfrm>
            <a:off x="582273" y="6511425"/>
            <a:ext cx="1573162" cy="351876"/>
            <a:chOff x="0" y="0"/>
            <a:chExt cx="599300" cy="134048"/>
          </a:xfrm>
        </p:grpSpPr>
        <p:sp>
          <p:nvSpPr>
            <p:cNvPr id="26" name="Freeform 26">
              <a:extLst>
                <a:ext uri="{C183D7F6-B498-43B3-948B-1728B52AA6E4}">
                  <adec:decorative xmlns:adec="http://schemas.microsoft.com/office/drawing/2017/decorative" val="1"/>
                </a:ext>
              </a:extLst>
            </p:cNvPr>
            <p:cNvSpPr/>
            <p:nvPr/>
          </p:nvSpPr>
          <p:spPr>
            <a:xfrm>
              <a:off x="0" y="0"/>
              <a:ext cx="599300" cy="134048"/>
            </a:xfrm>
            <a:custGeom>
              <a:avLst/>
              <a:gdLst/>
              <a:ahLst/>
              <a:cxnLst/>
              <a:rect l="l" t="t" r="r" b="b"/>
              <a:pathLst>
                <a:path w="599300" h="134048">
                  <a:moveTo>
                    <a:pt x="0" y="0"/>
                  </a:moveTo>
                  <a:lnTo>
                    <a:pt x="599300" y="0"/>
                  </a:lnTo>
                  <a:lnTo>
                    <a:pt x="599300" y="134048"/>
                  </a:lnTo>
                  <a:lnTo>
                    <a:pt x="0" y="134048"/>
                  </a:lnTo>
                  <a:close/>
                </a:path>
              </a:pathLst>
            </a:custGeom>
            <a:solidFill>
              <a:srgbClr val="FFDE00"/>
            </a:solidFill>
          </p:spPr>
          <p:txBody>
            <a:bodyPr/>
            <a:lstStyle/>
            <a:p>
              <a:endParaRPr lang="en-US"/>
            </a:p>
          </p:txBody>
        </p:sp>
        <p:sp>
          <p:nvSpPr>
            <p:cNvPr id="27" name="TextBox 27"/>
            <p:cNvSpPr txBox="1"/>
            <p:nvPr/>
          </p:nvSpPr>
          <p:spPr>
            <a:xfrm>
              <a:off x="0" y="-28575"/>
              <a:ext cx="599300" cy="162623"/>
            </a:xfrm>
            <a:prstGeom prst="rect">
              <a:avLst/>
            </a:prstGeom>
          </p:spPr>
          <p:txBody>
            <a:bodyPr lIns="47790" tIns="47790" rIns="47790" bIns="47790" rtlCol="0" anchor="ctr"/>
            <a:lstStyle/>
            <a:p>
              <a:pPr algn="ctr">
                <a:lnSpc>
                  <a:spcPts val="1843"/>
                </a:lnSpc>
              </a:pPr>
              <a:endParaRPr/>
            </a:p>
          </p:txBody>
        </p:sp>
      </p:grpSp>
      <p:grpSp>
        <p:nvGrpSpPr>
          <p:cNvPr id="28" name="Group 28">
            <a:extLst>
              <a:ext uri="{C183D7F6-B498-43B3-948B-1728B52AA6E4}">
                <adec:decorative xmlns:adec="http://schemas.microsoft.com/office/drawing/2017/decorative" val="1"/>
              </a:ext>
            </a:extLst>
          </p:cNvPr>
          <p:cNvGrpSpPr/>
          <p:nvPr/>
        </p:nvGrpSpPr>
        <p:grpSpPr>
          <a:xfrm rot="-7901723">
            <a:off x="2026101" y="535435"/>
            <a:ext cx="2302326" cy="336160"/>
            <a:chOff x="0" y="0"/>
            <a:chExt cx="2111817" cy="308344"/>
          </a:xfrm>
        </p:grpSpPr>
        <p:sp>
          <p:nvSpPr>
            <p:cNvPr id="29" name="Freeform 29">
              <a:extLst>
                <a:ext uri="{C183D7F6-B498-43B3-948B-1728B52AA6E4}">
                  <adec:decorative xmlns:adec="http://schemas.microsoft.com/office/drawing/2017/decorative" val="1"/>
                </a:ext>
              </a:extLst>
            </p:cNvPr>
            <p:cNvSpPr/>
            <p:nvPr/>
          </p:nvSpPr>
          <p:spPr>
            <a:xfrm>
              <a:off x="0" y="0"/>
              <a:ext cx="2111817" cy="308344"/>
            </a:xfrm>
            <a:custGeom>
              <a:avLst/>
              <a:gdLst/>
              <a:ahLst/>
              <a:cxnLst/>
              <a:rect l="l" t="t" r="r" b="b"/>
              <a:pathLst>
                <a:path w="2111817" h="308344">
                  <a:moveTo>
                    <a:pt x="203200" y="0"/>
                  </a:moveTo>
                  <a:lnTo>
                    <a:pt x="2111817" y="0"/>
                  </a:lnTo>
                  <a:lnTo>
                    <a:pt x="1908617" y="308344"/>
                  </a:lnTo>
                  <a:lnTo>
                    <a:pt x="0" y="308344"/>
                  </a:lnTo>
                  <a:lnTo>
                    <a:pt x="203200" y="0"/>
                  </a:lnTo>
                  <a:close/>
                </a:path>
              </a:pathLst>
            </a:custGeom>
            <a:solidFill>
              <a:srgbClr val="FFDE00"/>
            </a:solidFill>
          </p:spPr>
          <p:txBody>
            <a:bodyPr/>
            <a:lstStyle/>
            <a:p>
              <a:endParaRPr lang="en-US"/>
            </a:p>
          </p:txBody>
        </p:sp>
        <p:sp>
          <p:nvSpPr>
            <p:cNvPr id="30" name="TextBox 30"/>
            <p:cNvSpPr txBox="1"/>
            <p:nvPr/>
          </p:nvSpPr>
          <p:spPr>
            <a:xfrm>
              <a:off x="101600" y="-28575"/>
              <a:ext cx="1908617" cy="336919"/>
            </a:xfrm>
            <a:prstGeom prst="rect">
              <a:avLst/>
            </a:prstGeom>
          </p:spPr>
          <p:txBody>
            <a:bodyPr lIns="47790" tIns="47790" rIns="47790" bIns="47790" rtlCol="0" anchor="ctr"/>
            <a:lstStyle/>
            <a:p>
              <a:pPr algn="ctr">
                <a:lnSpc>
                  <a:spcPts val="1843"/>
                </a:lnSpc>
                <a:spcBef>
                  <a:spcPct val="0"/>
                </a:spcBef>
              </a:pPr>
              <a:endParaRPr/>
            </a:p>
          </p:txBody>
        </p:sp>
      </p:grpSp>
      <p:pic>
        <p:nvPicPr>
          <p:cNvPr id="31" name="Picture 31" descr="QR code linking to https://portalskcms.cyzap.net/dzapps/dbzap.bin/apps/assess/webmembers/secure/manage?webid=SKCMS&amp;pToolCode=COURSE-SEARCH&amp;pAdd=Yes"/>
          <p:cNvPicPr>
            <a:picLocks noChangeAspect="1"/>
          </p:cNvPicPr>
          <p:nvPr/>
        </p:nvPicPr>
        <p:blipFill>
          <a:blip r:embed="rId9"/>
          <a:stretch>
            <a:fillRect/>
          </a:stretch>
        </p:blipFill>
        <p:spPr>
          <a:xfrm>
            <a:off x="5750710" y="8647274"/>
            <a:ext cx="1332298" cy="1332298"/>
          </a:xfrm>
          <a:prstGeom prst="rect">
            <a:avLst/>
          </a:prstGeom>
        </p:spPr>
      </p:pic>
      <p:grpSp>
        <p:nvGrpSpPr>
          <p:cNvPr id="32" name="Group 32">
            <a:extLst>
              <a:ext uri="{C183D7F6-B498-43B3-948B-1728B52AA6E4}">
                <adec:decorative xmlns:adec="http://schemas.microsoft.com/office/drawing/2017/decorative" val="1"/>
              </a:ext>
            </a:extLst>
          </p:cNvPr>
          <p:cNvGrpSpPr/>
          <p:nvPr/>
        </p:nvGrpSpPr>
        <p:grpSpPr>
          <a:xfrm rot="-7901723">
            <a:off x="4764782" y="3625026"/>
            <a:ext cx="2322562" cy="336160"/>
            <a:chOff x="0" y="0"/>
            <a:chExt cx="2130378" cy="308344"/>
          </a:xfrm>
        </p:grpSpPr>
        <p:sp>
          <p:nvSpPr>
            <p:cNvPr id="33" name="Freeform 33">
              <a:extLst>
                <a:ext uri="{C183D7F6-B498-43B3-948B-1728B52AA6E4}">
                  <adec:decorative xmlns:adec="http://schemas.microsoft.com/office/drawing/2017/decorative" val="1"/>
                </a:ext>
              </a:extLst>
            </p:cNvPr>
            <p:cNvSpPr/>
            <p:nvPr/>
          </p:nvSpPr>
          <p:spPr>
            <a:xfrm>
              <a:off x="0" y="0"/>
              <a:ext cx="2130378" cy="308344"/>
            </a:xfrm>
            <a:custGeom>
              <a:avLst/>
              <a:gdLst/>
              <a:ahLst/>
              <a:cxnLst/>
              <a:rect l="l" t="t" r="r" b="b"/>
              <a:pathLst>
                <a:path w="2130378" h="308344">
                  <a:moveTo>
                    <a:pt x="203200" y="0"/>
                  </a:moveTo>
                  <a:lnTo>
                    <a:pt x="2130378" y="0"/>
                  </a:lnTo>
                  <a:lnTo>
                    <a:pt x="1927178" y="308344"/>
                  </a:lnTo>
                  <a:lnTo>
                    <a:pt x="0" y="308344"/>
                  </a:lnTo>
                  <a:lnTo>
                    <a:pt x="203200" y="0"/>
                  </a:lnTo>
                  <a:close/>
                </a:path>
              </a:pathLst>
            </a:custGeom>
            <a:solidFill>
              <a:srgbClr val="FFDE00"/>
            </a:solidFill>
          </p:spPr>
          <p:txBody>
            <a:bodyPr/>
            <a:lstStyle/>
            <a:p>
              <a:endParaRPr lang="en-US"/>
            </a:p>
          </p:txBody>
        </p:sp>
        <p:sp>
          <p:nvSpPr>
            <p:cNvPr id="34" name="TextBox 34"/>
            <p:cNvSpPr txBox="1"/>
            <p:nvPr/>
          </p:nvSpPr>
          <p:spPr>
            <a:xfrm>
              <a:off x="101600" y="-28575"/>
              <a:ext cx="1927178" cy="336919"/>
            </a:xfrm>
            <a:prstGeom prst="rect">
              <a:avLst/>
            </a:prstGeom>
          </p:spPr>
          <p:txBody>
            <a:bodyPr lIns="47790" tIns="47790" rIns="47790" bIns="47790" rtlCol="0" anchor="ctr"/>
            <a:lstStyle/>
            <a:p>
              <a:pPr algn="ctr">
                <a:lnSpc>
                  <a:spcPts val="1843"/>
                </a:lnSpc>
                <a:spcBef>
                  <a:spcPct val="0"/>
                </a:spcBef>
              </a:pPr>
              <a:endParaRPr/>
            </a:p>
          </p:txBody>
        </p:sp>
      </p:grpSp>
      <p:grpSp>
        <p:nvGrpSpPr>
          <p:cNvPr id="35" name="Group 35">
            <a:extLst>
              <a:ext uri="{C183D7F6-B498-43B3-948B-1728B52AA6E4}">
                <adec:decorative xmlns:adec="http://schemas.microsoft.com/office/drawing/2017/decorative" val="1"/>
              </a:ext>
            </a:extLst>
          </p:cNvPr>
          <p:cNvGrpSpPr/>
          <p:nvPr/>
        </p:nvGrpSpPr>
        <p:grpSpPr>
          <a:xfrm rot="-7893276">
            <a:off x="3394830" y="2076464"/>
            <a:ext cx="2302299" cy="338023"/>
            <a:chOff x="0" y="0"/>
            <a:chExt cx="2126136" cy="312159"/>
          </a:xfrm>
        </p:grpSpPr>
        <p:sp>
          <p:nvSpPr>
            <p:cNvPr id="36" name="Freeform 36">
              <a:extLst>
                <a:ext uri="{C183D7F6-B498-43B3-948B-1728B52AA6E4}">
                  <adec:decorative xmlns:adec="http://schemas.microsoft.com/office/drawing/2017/decorative" val="1"/>
                </a:ext>
              </a:extLst>
            </p:cNvPr>
            <p:cNvSpPr/>
            <p:nvPr/>
          </p:nvSpPr>
          <p:spPr>
            <a:xfrm>
              <a:off x="0" y="0"/>
              <a:ext cx="2126136" cy="312159"/>
            </a:xfrm>
            <a:custGeom>
              <a:avLst/>
              <a:gdLst/>
              <a:ahLst/>
              <a:cxnLst/>
              <a:rect l="l" t="t" r="r" b="b"/>
              <a:pathLst>
                <a:path w="2126136" h="312159">
                  <a:moveTo>
                    <a:pt x="203200" y="0"/>
                  </a:moveTo>
                  <a:lnTo>
                    <a:pt x="2126136" y="0"/>
                  </a:lnTo>
                  <a:lnTo>
                    <a:pt x="1922936" y="312159"/>
                  </a:lnTo>
                  <a:lnTo>
                    <a:pt x="0" y="312159"/>
                  </a:lnTo>
                  <a:lnTo>
                    <a:pt x="203200" y="0"/>
                  </a:lnTo>
                  <a:close/>
                </a:path>
              </a:pathLst>
            </a:custGeom>
            <a:solidFill>
              <a:srgbClr val="FFFFFF"/>
            </a:solidFill>
          </p:spPr>
          <p:txBody>
            <a:bodyPr/>
            <a:lstStyle/>
            <a:p>
              <a:endParaRPr lang="en-US"/>
            </a:p>
          </p:txBody>
        </p:sp>
        <p:sp>
          <p:nvSpPr>
            <p:cNvPr id="37" name="TextBox 37"/>
            <p:cNvSpPr txBox="1"/>
            <p:nvPr/>
          </p:nvSpPr>
          <p:spPr>
            <a:xfrm>
              <a:off x="101600" y="-28575"/>
              <a:ext cx="1922936" cy="340734"/>
            </a:xfrm>
            <a:prstGeom prst="rect">
              <a:avLst/>
            </a:prstGeom>
          </p:spPr>
          <p:txBody>
            <a:bodyPr lIns="47790" tIns="47790" rIns="47790" bIns="47790" rtlCol="0" anchor="ctr"/>
            <a:lstStyle/>
            <a:p>
              <a:pPr algn="ctr">
                <a:lnSpc>
                  <a:spcPts val="1843"/>
                </a:lnSpc>
                <a:spcBef>
                  <a:spcPct val="0"/>
                </a:spcBef>
              </a:pPr>
              <a:endParaRPr/>
            </a:p>
          </p:txBody>
        </p:sp>
      </p:grpSp>
      <p:grpSp>
        <p:nvGrpSpPr>
          <p:cNvPr id="38" name="Group 38">
            <a:extLst>
              <a:ext uri="{C183D7F6-B498-43B3-948B-1728B52AA6E4}">
                <adec:decorative xmlns:adec="http://schemas.microsoft.com/office/drawing/2017/decorative" val="1"/>
              </a:ext>
            </a:extLst>
          </p:cNvPr>
          <p:cNvGrpSpPr/>
          <p:nvPr/>
        </p:nvGrpSpPr>
        <p:grpSpPr>
          <a:xfrm rot="-7893276">
            <a:off x="6155781" y="5181615"/>
            <a:ext cx="2302299" cy="338023"/>
            <a:chOff x="0" y="0"/>
            <a:chExt cx="2126136" cy="312159"/>
          </a:xfrm>
        </p:grpSpPr>
        <p:sp>
          <p:nvSpPr>
            <p:cNvPr id="39" name="Freeform 39">
              <a:extLst>
                <a:ext uri="{C183D7F6-B498-43B3-948B-1728B52AA6E4}">
                  <adec:decorative xmlns:adec="http://schemas.microsoft.com/office/drawing/2017/decorative" val="1"/>
                </a:ext>
              </a:extLst>
            </p:cNvPr>
            <p:cNvSpPr/>
            <p:nvPr/>
          </p:nvSpPr>
          <p:spPr>
            <a:xfrm>
              <a:off x="0" y="0"/>
              <a:ext cx="2126136" cy="312159"/>
            </a:xfrm>
            <a:custGeom>
              <a:avLst/>
              <a:gdLst/>
              <a:ahLst/>
              <a:cxnLst/>
              <a:rect l="l" t="t" r="r" b="b"/>
              <a:pathLst>
                <a:path w="2126136" h="312159">
                  <a:moveTo>
                    <a:pt x="203200" y="0"/>
                  </a:moveTo>
                  <a:lnTo>
                    <a:pt x="2126136" y="0"/>
                  </a:lnTo>
                  <a:lnTo>
                    <a:pt x="1922936" y="312159"/>
                  </a:lnTo>
                  <a:lnTo>
                    <a:pt x="0" y="312159"/>
                  </a:lnTo>
                  <a:lnTo>
                    <a:pt x="203200" y="0"/>
                  </a:lnTo>
                  <a:close/>
                </a:path>
              </a:pathLst>
            </a:custGeom>
            <a:solidFill>
              <a:srgbClr val="FFFFFF"/>
            </a:solidFill>
          </p:spPr>
          <p:txBody>
            <a:bodyPr/>
            <a:lstStyle/>
            <a:p>
              <a:endParaRPr lang="en-US"/>
            </a:p>
          </p:txBody>
        </p:sp>
        <p:sp>
          <p:nvSpPr>
            <p:cNvPr id="40" name="TextBox 40"/>
            <p:cNvSpPr txBox="1"/>
            <p:nvPr/>
          </p:nvSpPr>
          <p:spPr>
            <a:xfrm>
              <a:off x="101600" y="-28575"/>
              <a:ext cx="1922936" cy="340734"/>
            </a:xfrm>
            <a:prstGeom prst="rect">
              <a:avLst/>
            </a:prstGeom>
          </p:spPr>
          <p:txBody>
            <a:bodyPr lIns="47790" tIns="47790" rIns="47790" bIns="47790" rtlCol="0" anchor="ctr"/>
            <a:lstStyle/>
            <a:p>
              <a:pPr algn="ctr">
                <a:lnSpc>
                  <a:spcPts val="1843"/>
                </a:lnSpc>
                <a:spcBef>
                  <a:spcPct val="0"/>
                </a:spcBef>
              </a:pPr>
              <a:endParaRPr/>
            </a:p>
          </p:txBody>
        </p:sp>
      </p:grpSp>
      <p:sp>
        <p:nvSpPr>
          <p:cNvPr id="41" name="Freeform 41">
            <a:extLst>
              <a:ext uri="{C183D7F6-B498-43B3-948B-1728B52AA6E4}">
                <adec:decorative xmlns:adec="http://schemas.microsoft.com/office/drawing/2017/decorative" val="1"/>
              </a:ext>
            </a:extLst>
          </p:cNvPr>
          <p:cNvSpPr/>
          <p:nvPr/>
        </p:nvSpPr>
        <p:spPr>
          <a:xfrm rot="-5400000">
            <a:off x="2811087" y="6647132"/>
            <a:ext cx="608020" cy="175853"/>
          </a:xfrm>
          <a:custGeom>
            <a:avLst/>
            <a:gdLst/>
            <a:ahLst/>
            <a:cxnLst/>
            <a:rect l="l" t="t" r="r" b="b"/>
            <a:pathLst>
              <a:path w="608020" h="175853">
                <a:moveTo>
                  <a:pt x="0" y="0"/>
                </a:moveTo>
                <a:lnTo>
                  <a:pt x="608020" y="0"/>
                </a:lnTo>
                <a:lnTo>
                  <a:pt x="608020" y="175853"/>
                </a:lnTo>
                <a:lnTo>
                  <a:pt x="0" y="175853"/>
                </a:lnTo>
                <a:lnTo>
                  <a:pt x="0" y="0"/>
                </a:lnTo>
                <a:close/>
              </a:path>
            </a:pathLst>
          </a:custGeom>
          <a:blipFill>
            <a:blip r:embed="rId7">
              <a:extLst>
                <a:ext uri="{96DAC541-7B7A-43D3-8B79-37D633B846F1}">
                  <asvg:svgBlip xmlns:asvg="http://schemas.microsoft.com/office/drawing/2016/SVG/main" r:embed="rId8"/>
                </a:ext>
              </a:extLst>
            </a:blip>
            <a:stretch>
              <a:fillRect r="-15688"/>
            </a:stretch>
          </a:blipFill>
        </p:spPr>
        <p:txBody>
          <a:bodyPr/>
          <a:lstStyle/>
          <a:p>
            <a:endParaRPr lang="en-US"/>
          </a:p>
        </p:txBody>
      </p:sp>
      <p:grpSp>
        <p:nvGrpSpPr>
          <p:cNvPr id="42" name="Group 42">
            <a:extLst>
              <a:ext uri="{C183D7F6-B498-43B3-948B-1728B52AA6E4}">
                <adec:decorative xmlns:adec="http://schemas.microsoft.com/office/drawing/2017/decorative" val="1"/>
              </a:ext>
            </a:extLst>
          </p:cNvPr>
          <p:cNvGrpSpPr/>
          <p:nvPr/>
        </p:nvGrpSpPr>
        <p:grpSpPr>
          <a:xfrm>
            <a:off x="3105729" y="6253333"/>
            <a:ext cx="1609049" cy="2338890"/>
            <a:chOff x="0" y="0"/>
            <a:chExt cx="612971" cy="891006"/>
          </a:xfrm>
        </p:grpSpPr>
        <p:sp>
          <p:nvSpPr>
            <p:cNvPr id="43" name="Freeform 43">
              <a:extLst>
                <a:ext uri="{C183D7F6-B498-43B3-948B-1728B52AA6E4}">
                  <adec:decorative xmlns:adec="http://schemas.microsoft.com/office/drawing/2017/decorative" val="1"/>
                </a:ext>
              </a:extLst>
            </p:cNvPr>
            <p:cNvSpPr/>
            <p:nvPr/>
          </p:nvSpPr>
          <p:spPr>
            <a:xfrm>
              <a:off x="0" y="0"/>
              <a:ext cx="612971" cy="891006"/>
            </a:xfrm>
            <a:custGeom>
              <a:avLst/>
              <a:gdLst/>
              <a:ahLst/>
              <a:cxnLst/>
              <a:rect l="l" t="t" r="r" b="b"/>
              <a:pathLst>
                <a:path w="612971" h="891006">
                  <a:moveTo>
                    <a:pt x="0" y="0"/>
                  </a:moveTo>
                  <a:lnTo>
                    <a:pt x="612971" y="0"/>
                  </a:lnTo>
                  <a:lnTo>
                    <a:pt x="612971" y="891006"/>
                  </a:lnTo>
                  <a:lnTo>
                    <a:pt x="0" y="891006"/>
                  </a:lnTo>
                  <a:close/>
                </a:path>
              </a:pathLst>
            </a:custGeom>
            <a:solidFill>
              <a:srgbClr val="FFFFFF"/>
            </a:solidFill>
          </p:spPr>
          <p:txBody>
            <a:bodyPr/>
            <a:lstStyle/>
            <a:p>
              <a:endParaRPr lang="en-US"/>
            </a:p>
          </p:txBody>
        </p:sp>
        <p:sp>
          <p:nvSpPr>
            <p:cNvPr id="44" name="TextBox 44"/>
            <p:cNvSpPr txBox="1"/>
            <p:nvPr/>
          </p:nvSpPr>
          <p:spPr>
            <a:xfrm>
              <a:off x="0" y="-28575"/>
              <a:ext cx="612971" cy="919581"/>
            </a:xfrm>
            <a:prstGeom prst="rect">
              <a:avLst/>
            </a:prstGeom>
          </p:spPr>
          <p:txBody>
            <a:bodyPr lIns="47790" tIns="47790" rIns="47790" bIns="47790" rtlCol="0" anchor="ctr"/>
            <a:lstStyle/>
            <a:p>
              <a:pPr algn="ctr">
                <a:lnSpc>
                  <a:spcPts val="1843"/>
                </a:lnSpc>
              </a:pPr>
              <a:endParaRPr/>
            </a:p>
          </p:txBody>
        </p:sp>
      </p:grpSp>
      <p:grpSp>
        <p:nvGrpSpPr>
          <p:cNvPr id="45" name="Group 45">
            <a:extLst>
              <a:ext uri="{C183D7F6-B498-43B3-948B-1728B52AA6E4}">
                <adec:decorative xmlns:adec="http://schemas.microsoft.com/office/drawing/2017/decorative" val="1"/>
              </a:ext>
            </a:extLst>
          </p:cNvPr>
          <p:cNvGrpSpPr/>
          <p:nvPr/>
        </p:nvGrpSpPr>
        <p:grpSpPr>
          <a:xfrm>
            <a:off x="3027171" y="6511425"/>
            <a:ext cx="1575430" cy="351876"/>
            <a:chOff x="0" y="0"/>
            <a:chExt cx="600164" cy="134048"/>
          </a:xfrm>
        </p:grpSpPr>
        <p:sp>
          <p:nvSpPr>
            <p:cNvPr id="46" name="Freeform 46">
              <a:extLst>
                <a:ext uri="{C183D7F6-B498-43B3-948B-1728B52AA6E4}">
                  <adec:decorative xmlns:adec="http://schemas.microsoft.com/office/drawing/2017/decorative" val="1"/>
                </a:ext>
              </a:extLst>
            </p:cNvPr>
            <p:cNvSpPr/>
            <p:nvPr/>
          </p:nvSpPr>
          <p:spPr>
            <a:xfrm>
              <a:off x="0" y="0"/>
              <a:ext cx="600164" cy="134048"/>
            </a:xfrm>
            <a:custGeom>
              <a:avLst/>
              <a:gdLst/>
              <a:ahLst/>
              <a:cxnLst/>
              <a:rect l="l" t="t" r="r" b="b"/>
              <a:pathLst>
                <a:path w="600164" h="134048">
                  <a:moveTo>
                    <a:pt x="0" y="0"/>
                  </a:moveTo>
                  <a:lnTo>
                    <a:pt x="600164" y="0"/>
                  </a:lnTo>
                  <a:lnTo>
                    <a:pt x="600164" y="134048"/>
                  </a:lnTo>
                  <a:lnTo>
                    <a:pt x="0" y="134048"/>
                  </a:lnTo>
                  <a:close/>
                </a:path>
              </a:pathLst>
            </a:custGeom>
            <a:solidFill>
              <a:srgbClr val="FFDE00"/>
            </a:solidFill>
          </p:spPr>
          <p:txBody>
            <a:bodyPr/>
            <a:lstStyle/>
            <a:p>
              <a:endParaRPr lang="en-US"/>
            </a:p>
          </p:txBody>
        </p:sp>
        <p:sp>
          <p:nvSpPr>
            <p:cNvPr id="47" name="TextBox 47"/>
            <p:cNvSpPr txBox="1"/>
            <p:nvPr/>
          </p:nvSpPr>
          <p:spPr>
            <a:xfrm>
              <a:off x="0" y="-28575"/>
              <a:ext cx="600164" cy="162623"/>
            </a:xfrm>
            <a:prstGeom prst="rect">
              <a:avLst/>
            </a:prstGeom>
          </p:spPr>
          <p:txBody>
            <a:bodyPr lIns="47790" tIns="47790" rIns="47790" bIns="47790" rtlCol="0" anchor="ctr"/>
            <a:lstStyle/>
            <a:p>
              <a:pPr algn="ctr">
                <a:lnSpc>
                  <a:spcPts val="1843"/>
                </a:lnSpc>
              </a:pPr>
              <a:endParaRPr/>
            </a:p>
          </p:txBody>
        </p:sp>
      </p:grpSp>
      <p:grpSp>
        <p:nvGrpSpPr>
          <p:cNvPr id="51" name="Group 51" descr="March 24-27&#10;- Tues-Thurs, 8-5; Fri, 8-3&#10;- West Plains Fire Department"/>
          <p:cNvGrpSpPr/>
          <p:nvPr/>
        </p:nvGrpSpPr>
        <p:grpSpPr>
          <a:xfrm>
            <a:off x="670199" y="6614027"/>
            <a:ext cx="1672108" cy="1380626"/>
            <a:chOff x="0" y="0"/>
            <a:chExt cx="2229478" cy="1840834"/>
          </a:xfrm>
        </p:grpSpPr>
        <p:sp>
          <p:nvSpPr>
            <p:cNvPr id="52" name="TextBox 52"/>
            <p:cNvSpPr txBox="1"/>
            <p:nvPr/>
          </p:nvSpPr>
          <p:spPr>
            <a:xfrm>
              <a:off x="111238" y="0"/>
              <a:ext cx="1585188" cy="304800"/>
            </a:xfrm>
            <a:prstGeom prst="rect">
              <a:avLst/>
            </a:prstGeom>
          </p:spPr>
          <p:txBody>
            <a:bodyPr lIns="0" tIns="0" rIns="0" bIns="0" rtlCol="0" anchor="t">
              <a:spAutoFit/>
            </a:bodyPr>
            <a:lstStyle/>
            <a:p>
              <a:pPr algn="just">
                <a:lnSpc>
                  <a:spcPts val="1806"/>
                </a:lnSpc>
              </a:pPr>
              <a:r>
                <a:rPr lang="en-US" sz="1505" b="1" spc="-60">
                  <a:solidFill>
                    <a:srgbClr val="023B0B"/>
                  </a:solidFill>
                  <a:latin typeface="Canva Sans Bold"/>
                  <a:ea typeface="Canva Sans Bold"/>
                  <a:cs typeface="Canva Sans Bold"/>
                  <a:sym typeface="Canva Sans Bold"/>
                </a:rPr>
                <a:t>MARCH 24-27</a:t>
              </a:r>
            </a:p>
          </p:txBody>
        </p:sp>
        <p:sp>
          <p:nvSpPr>
            <p:cNvPr id="53" name="TextBox 53"/>
            <p:cNvSpPr txBox="1"/>
            <p:nvPr/>
          </p:nvSpPr>
          <p:spPr>
            <a:xfrm>
              <a:off x="0" y="465424"/>
              <a:ext cx="2229478" cy="1375410"/>
            </a:xfrm>
            <a:prstGeom prst="rect">
              <a:avLst/>
            </a:prstGeom>
          </p:spPr>
          <p:txBody>
            <a:bodyPr lIns="0" tIns="0" rIns="0" bIns="0" rtlCol="0" anchor="t">
              <a:spAutoFit/>
            </a:bodyPr>
            <a:lstStyle/>
            <a:p>
              <a:pPr marL="259080" lvl="1" indent="-129540" algn="l">
                <a:lnSpc>
                  <a:spcPts val="1679"/>
                </a:lnSpc>
                <a:buFont typeface="Arial"/>
                <a:buChar char="•"/>
              </a:pPr>
              <a:r>
                <a:rPr lang="en-US" sz="1200" spc="-48">
                  <a:solidFill>
                    <a:srgbClr val="023B0B"/>
                  </a:solidFill>
                  <a:latin typeface="Canva Sans"/>
                  <a:ea typeface="Canva Sans"/>
                  <a:cs typeface="Canva Sans"/>
                  <a:sym typeface="Canva Sans"/>
                </a:rPr>
                <a:t>Tues-Thurs, 8-5;     Fri, 8-3</a:t>
              </a:r>
            </a:p>
            <a:p>
              <a:pPr algn="l">
                <a:lnSpc>
                  <a:spcPts val="1679"/>
                </a:lnSpc>
              </a:pPr>
              <a:endParaRPr lang="en-US" sz="1200" spc="-48">
                <a:solidFill>
                  <a:srgbClr val="023B0B"/>
                </a:solidFill>
                <a:latin typeface="Canva Sans"/>
                <a:ea typeface="Canva Sans"/>
                <a:cs typeface="Canva Sans"/>
                <a:sym typeface="Canva Sans"/>
              </a:endParaRPr>
            </a:p>
            <a:p>
              <a:pPr marL="259080" lvl="1" indent="-129540" algn="l">
                <a:lnSpc>
                  <a:spcPts val="1679"/>
                </a:lnSpc>
                <a:buFont typeface="Arial"/>
                <a:buChar char="•"/>
              </a:pPr>
              <a:r>
                <a:rPr lang="en-US" sz="1200" spc="-48">
                  <a:solidFill>
                    <a:srgbClr val="023B0B"/>
                  </a:solidFill>
                  <a:latin typeface="Canva Sans"/>
                  <a:ea typeface="Canva Sans"/>
                  <a:cs typeface="Canva Sans"/>
                  <a:sym typeface="Canva Sans"/>
                </a:rPr>
                <a:t>West Plains Fire Dept.</a:t>
              </a:r>
            </a:p>
          </p:txBody>
        </p:sp>
      </p:grpSp>
      <p:grpSp>
        <p:nvGrpSpPr>
          <p:cNvPr id="48" name="Group 48" descr="April 20-23&#10;- Mon-Wed, 8-5; Thurs, 8-3&#10;- Three Rivers College Fire Training Facility, Poplar Bluff"/>
          <p:cNvGrpSpPr/>
          <p:nvPr/>
        </p:nvGrpSpPr>
        <p:grpSpPr>
          <a:xfrm>
            <a:off x="3147341" y="6614027"/>
            <a:ext cx="1711296" cy="1617503"/>
            <a:chOff x="0" y="0"/>
            <a:chExt cx="2281728" cy="2156671"/>
          </a:xfrm>
        </p:grpSpPr>
        <p:sp>
          <p:nvSpPr>
            <p:cNvPr id="49" name="TextBox 49"/>
            <p:cNvSpPr txBox="1"/>
            <p:nvPr/>
          </p:nvSpPr>
          <p:spPr>
            <a:xfrm>
              <a:off x="104884" y="0"/>
              <a:ext cx="1617233" cy="304800"/>
            </a:xfrm>
            <a:prstGeom prst="rect">
              <a:avLst/>
            </a:prstGeom>
          </p:spPr>
          <p:txBody>
            <a:bodyPr lIns="0" tIns="0" rIns="0" bIns="0" rtlCol="0" anchor="t">
              <a:spAutoFit/>
            </a:bodyPr>
            <a:lstStyle/>
            <a:p>
              <a:pPr algn="just">
                <a:lnSpc>
                  <a:spcPts val="1806"/>
                </a:lnSpc>
              </a:pPr>
              <a:r>
                <a:rPr lang="en-US" sz="1505" b="1" spc="-60">
                  <a:solidFill>
                    <a:srgbClr val="023B0B"/>
                  </a:solidFill>
                  <a:latin typeface="Canva Sans Bold"/>
                  <a:ea typeface="Canva Sans Bold"/>
                  <a:cs typeface="Canva Sans Bold"/>
                  <a:sym typeface="Canva Sans Bold"/>
                </a:rPr>
                <a:t>APRIL 20-23</a:t>
              </a:r>
            </a:p>
          </p:txBody>
        </p:sp>
        <p:sp>
          <p:nvSpPr>
            <p:cNvPr id="50" name="TextBox 50"/>
            <p:cNvSpPr txBox="1"/>
            <p:nvPr/>
          </p:nvSpPr>
          <p:spPr>
            <a:xfrm>
              <a:off x="0" y="467571"/>
              <a:ext cx="2281728" cy="1689100"/>
            </a:xfrm>
            <a:prstGeom prst="rect">
              <a:avLst/>
            </a:prstGeom>
          </p:spPr>
          <p:txBody>
            <a:bodyPr lIns="0" tIns="0" rIns="0" bIns="0" rtlCol="0" anchor="t">
              <a:spAutoFit/>
            </a:bodyPr>
            <a:lstStyle/>
            <a:p>
              <a:pPr marL="259080" lvl="1" indent="-129540" algn="l">
                <a:lnSpc>
                  <a:spcPts val="1439"/>
                </a:lnSpc>
                <a:buFont typeface="Arial"/>
                <a:buChar char="•"/>
              </a:pPr>
              <a:r>
                <a:rPr lang="en-US" sz="1200" spc="-48">
                  <a:solidFill>
                    <a:srgbClr val="023B0B"/>
                  </a:solidFill>
                  <a:latin typeface="Canva Sans"/>
                  <a:ea typeface="Canva Sans"/>
                  <a:cs typeface="Canva Sans"/>
                  <a:sym typeface="Canva Sans"/>
                </a:rPr>
                <a:t>Mon-Wed, 8-5;         Thurs, 8-3</a:t>
              </a:r>
            </a:p>
            <a:p>
              <a:pPr algn="l">
                <a:lnSpc>
                  <a:spcPts val="1439"/>
                </a:lnSpc>
              </a:pPr>
              <a:endParaRPr lang="en-US" sz="1200" spc="-48">
                <a:solidFill>
                  <a:srgbClr val="023B0B"/>
                </a:solidFill>
                <a:latin typeface="Canva Sans"/>
                <a:ea typeface="Canva Sans"/>
                <a:cs typeface="Canva Sans"/>
                <a:sym typeface="Canva Sans"/>
              </a:endParaRPr>
            </a:p>
            <a:p>
              <a:pPr marL="259080" lvl="1" indent="-129540" algn="l">
                <a:lnSpc>
                  <a:spcPts val="1439"/>
                </a:lnSpc>
                <a:buFont typeface="Arial"/>
                <a:buChar char="•"/>
              </a:pPr>
              <a:r>
                <a:rPr lang="en-US" sz="1200" spc="-48">
                  <a:solidFill>
                    <a:srgbClr val="023B0B"/>
                  </a:solidFill>
                  <a:latin typeface="Canva Sans"/>
                  <a:ea typeface="Canva Sans"/>
                  <a:cs typeface="Canva Sans"/>
                  <a:sym typeface="Canva Sans"/>
                </a:rPr>
                <a:t>Three Rivers </a:t>
              </a:r>
            </a:p>
            <a:p>
              <a:pPr algn="l">
                <a:lnSpc>
                  <a:spcPts val="1439"/>
                </a:lnSpc>
              </a:pPr>
              <a:r>
                <a:rPr lang="en-US" sz="1200" spc="-48">
                  <a:solidFill>
                    <a:srgbClr val="023B0B"/>
                  </a:solidFill>
                  <a:latin typeface="Canva Sans"/>
                  <a:ea typeface="Canva Sans"/>
                  <a:cs typeface="Canva Sans"/>
                  <a:sym typeface="Canva Sans"/>
                </a:rPr>
                <a:t>        College Fire </a:t>
              </a:r>
            </a:p>
            <a:p>
              <a:pPr algn="l">
                <a:lnSpc>
                  <a:spcPts val="1439"/>
                </a:lnSpc>
              </a:pPr>
              <a:r>
                <a:rPr lang="en-US" sz="1200" spc="-48">
                  <a:solidFill>
                    <a:srgbClr val="023B0B"/>
                  </a:solidFill>
                  <a:latin typeface="Canva Sans"/>
                  <a:ea typeface="Canva Sans"/>
                  <a:cs typeface="Canva Sans"/>
                  <a:sym typeface="Canva Sans"/>
                </a:rPr>
                <a:t>        Training Facility    </a:t>
              </a:r>
            </a:p>
            <a:p>
              <a:pPr algn="l">
                <a:lnSpc>
                  <a:spcPts val="1439"/>
                </a:lnSpc>
              </a:pPr>
              <a:r>
                <a:rPr lang="en-US" sz="1200" spc="-48">
                  <a:solidFill>
                    <a:srgbClr val="023B0B"/>
                  </a:solidFill>
                  <a:latin typeface="Canva Sans"/>
                  <a:ea typeface="Canva Sans"/>
                  <a:cs typeface="Canva Sans"/>
                  <a:sym typeface="Canva Sans"/>
                </a:rPr>
                <a:t>        Poplar Bluff</a:t>
              </a:r>
            </a:p>
          </p:txBody>
        </p:sp>
      </p:grpSp>
      <p:grpSp>
        <p:nvGrpSpPr>
          <p:cNvPr id="54" name="Group 54" descr="June 1-4&#10;- Mon-Wed, 8-5; Thurs, 8-3&#10;- Classroom portion will be held at the MoDOT Sikeston District Office. Car seat checks will be held at Sikeston DPS."/>
          <p:cNvGrpSpPr/>
          <p:nvPr/>
        </p:nvGrpSpPr>
        <p:grpSpPr>
          <a:xfrm>
            <a:off x="5544437" y="6612770"/>
            <a:ext cx="1661208" cy="1979453"/>
            <a:chOff x="0" y="0"/>
            <a:chExt cx="2214944" cy="2639271"/>
          </a:xfrm>
        </p:grpSpPr>
        <p:sp>
          <p:nvSpPr>
            <p:cNvPr id="55" name="TextBox 55"/>
            <p:cNvSpPr txBox="1"/>
            <p:nvPr/>
          </p:nvSpPr>
          <p:spPr>
            <a:xfrm>
              <a:off x="99379" y="0"/>
              <a:ext cx="1546099" cy="304800"/>
            </a:xfrm>
            <a:prstGeom prst="rect">
              <a:avLst/>
            </a:prstGeom>
          </p:spPr>
          <p:txBody>
            <a:bodyPr lIns="0" tIns="0" rIns="0" bIns="0" rtlCol="0" anchor="t">
              <a:spAutoFit/>
            </a:bodyPr>
            <a:lstStyle/>
            <a:p>
              <a:pPr algn="just">
                <a:lnSpc>
                  <a:spcPts val="1806"/>
                </a:lnSpc>
              </a:pPr>
              <a:r>
                <a:rPr lang="en-US" sz="1505" b="1" spc="-60">
                  <a:solidFill>
                    <a:srgbClr val="023B0B"/>
                  </a:solidFill>
                  <a:latin typeface="Canva Sans Bold"/>
                  <a:ea typeface="Canva Sans Bold"/>
                  <a:cs typeface="Canva Sans Bold"/>
                  <a:sym typeface="Canva Sans Bold"/>
                </a:rPr>
                <a:t>JUNE 1-4</a:t>
              </a:r>
            </a:p>
          </p:txBody>
        </p:sp>
        <p:sp>
          <p:nvSpPr>
            <p:cNvPr id="56" name="TextBox 56"/>
            <p:cNvSpPr txBox="1"/>
            <p:nvPr/>
          </p:nvSpPr>
          <p:spPr>
            <a:xfrm>
              <a:off x="0" y="467571"/>
              <a:ext cx="2214944" cy="2171700"/>
            </a:xfrm>
            <a:prstGeom prst="rect">
              <a:avLst/>
            </a:prstGeom>
          </p:spPr>
          <p:txBody>
            <a:bodyPr lIns="0" tIns="0" rIns="0" bIns="0" rtlCol="0" anchor="t">
              <a:spAutoFit/>
            </a:bodyPr>
            <a:lstStyle/>
            <a:p>
              <a:pPr marL="259080" lvl="1" indent="-129540" algn="l">
                <a:lnSpc>
                  <a:spcPts val="1439"/>
                </a:lnSpc>
                <a:buFont typeface="Arial"/>
                <a:buChar char="•"/>
              </a:pPr>
              <a:r>
                <a:rPr lang="en-US" sz="1200" spc="-48">
                  <a:solidFill>
                    <a:srgbClr val="023B0B"/>
                  </a:solidFill>
                  <a:latin typeface="Canva Sans"/>
                  <a:ea typeface="Canva Sans"/>
                  <a:cs typeface="Canva Sans"/>
                  <a:sym typeface="Canva Sans"/>
                </a:rPr>
                <a:t>Mon-Wed, 8-5; Thurs, 8-3</a:t>
              </a:r>
            </a:p>
            <a:p>
              <a:pPr marL="259080" lvl="1" indent="-129540" algn="l">
                <a:lnSpc>
                  <a:spcPts val="1439"/>
                </a:lnSpc>
                <a:buFont typeface="Arial"/>
                <a:buChar char="•"/>
              </a:pPr>
              <a:r>
                <a:rPr lang="en-US" sz="1200" spc="-48">
                  <a:solidFill>
                    <a:srgbClr val="023B0B"/>
                  </a:solidFill>
                  <a:latin typeface="Canva Sans"/>
                  <a:ea typeface="Canva Sans"/>
                  <a:cs typeface="Canva Sans"/>
                  <a:sym typeface="Canva Sans"/>
                </a:rPr>
                <a:t>Classroom portion will be held at the MoDOT Sikeston District Office.       Car seat checks    will be held at Sikeston DPS.</a:t>
              </a: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199</Words>
  <Application>Microsoft Office PowerPoint</Application>
  <PresentationFormat>Custom</PresentationFormat>
  <Paragraphs>26</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Canva Sans</vt:lpstr>
      <vt:lpstr>Canva Sans Bold</vt:lpstr>
      <vt:lpstr>Glacial Indifference Bold</vt:lpstr>
      <vt:lpstr>Calibri</vt:lpstr>
      <vt:lpstr>Arial</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January 2026</dc:title>
  <dc:creator>Ashley N. Metelski</dc:creator>
  <cp:lastModifiedBy>Ashley N. Metelski</cp:lastModifiedBy>
  <cp:revision>2</cp:revision>
  <dcterms:created xsi:type="dcterms:W3CDTF">2006-08-16T00:00:00Z</dcterms:created>
  <dcterms:modified xsi:type="dcterms:W3CDTF">2026-01-13T16:37:51Z</dcterms:modified>
  <dc:identifier>DAG-T6QD5Hw</dc:identifier>
</cp:coreProperties>
</file>